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10"/>
  </p:notesMasterIdLst>
  <p:sldIdLst>
    <p:sldId id="743" r:id="rId5"/>
    <p:sldId id="744" r:id="rId6"/>
    <p:sldId id="745" r:id="rId7"/>
    <p:sldId id="707" r:id="rId8"/>
    <p:sldId id="261" r:id="rId9"/>
  </p:sldIdLst>
  <p:sldSz cx="12192000" cy="6858000"/>
  <p:notesSz cx="6805613" cy="9944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419"/>
    <a:srgbClr val="CC99FF"/>
    <a:srgbClr val="FF9F9F"/>
    <a:srgbClr val="000000"/>
    <a:srgbClr val="FF2D2D"/>
    <a:srgbClr val="FF6565"/>
    <a:srgbClr val="E1252B"/>
    <a:srgbClr val="737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DB693-E078-4794-9475-6B6809841FFD}" v="1" dt="2024-02-08T12:05:44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Martín Rodríguez" userId="94c6059a-f8fe-4c48-8f28-787d1bf45706" providerId="ADAL" clId="{695DB693-E078-4794-9475-6B6809841FFD}"/>
    <pc:docChg chg="addSld delSld modSld">
      <pc:chgData name="Beatriz Martín Rodríguez" userId="94c6059a-f8fe-4c48-8f28-787d1bf45706" providerId="ADAL" clId="{695DB693-E078-4794-9475-6B6809841FFD}" dt="2024-02-08T12:13:23.075" v="41"/>
      <pc:docMkLst>
        <pc:docMk/>
      </pc:docMkLst>
      <pc:sldChg chg="add">
        <pc:chgData name="Beatriz Martín Rodríguez" userId="94c6059a-f8fe-4c48-8f28-787d1bf45706" providerId="ADAL" clId="{695DB693-E078-4794-9475-6B6809841FFD}" dt="2024-02-08T12:05:44.992" v="30"/>
        <pc:sldMkLst>
          <pc:docMk/>
          <pc:sldMk cId="3732666995" sldId="261"/>
        </pc:sldMkLst>
      </pc:sldChg>
      <pc:sldChg chg="del">
        <pc:chgData name="Beatriz Martín Rodríguez" userId="94c6059a-f8fe-4c48-8f28-787d1bf45706" providerId="ADAL" clId="{695DB693-E078-4794-9475-6B6809841FFD}" dt="2024-02-08T11:57:47.871" v="0" actId="47"/>
        <pc:sldMkLst>
          <pc:docMk/>
          <pc:sldMk cId="1968217462" sldId="274"/>
        </pc:sldMkLst>
      </pc:sldChg>
      <pc:sldChg chg="del">
        <pc:chgData name="Beatriz Martín Rodríguez" userId="94c6059a-f8fe-4c48-8f28-787d1bf45706" providerId="ADAL" clId="{695DB693-E078-4794-9475-6B6809841FFD}" dt="2024-02-08T11:57:54.531" v="6" actId="47"/>
        <pc:sldMkLst>
          <pc:docMk/>
          <pc:sldMk cId="4049787839" sldId="386"/>
        </pc:sldMkLst>
      </pc:sldChg>
      <pc:sldChg chg="add del">
        <pc:chgData name="Beatriz Martín Rodríguez" userId="94c6059a-f8fe-4c48-8f28-787d1bf45706" providerId="ADAL" clId="{695DB693-E078-4794-9475-6B6809841FFD}" dt="2024-02-08T12:05:44.992" v="30"/>
        <pc:sldMkLst>
          <pc:docMk/>
          <pc:sldMk cId="3190733236" sldId="707"/>
        </pc:sldMkLst>
      </pc:sldChg>
      <pc:sldChg chg="addSp modSp new mod">
        <pc:chgData name="Beatriz Martín Rodríguez" userId="94c6059a-f8fe-4c48-8f28-787d1bf45706" providerId="ADAL" clId="{695DB693-E078-4794-9475-6B6809841FFD}" dt="2024-02-08T12:12:41.366" v="39" actId="20577"/>
        <pc:sldMkLst>
          <pc:docMk/>
          <pc:sldMk cId="290937441" sldId="744"/>
        </pc:sldMkLst>
        <pc:spChg chg="mod">
          <ac:chgData name="Beatriz Martín Rodríguez" userId="94c6059a-f8fe-4c48-8f28-787d1bf45706" providerId="ADAL" clId="{695DB693-E078-4794-9475-6B6809841FFD}" dt="2024-02-08T11:59:15.922" v="29" actId="108"/>
          <ac:spMkLst>
            <pc:docMk/>
            <pc:sldMk cId="290937441" sldId="744"/>
            <ac:spMk id="2" creationId="{F751DC9D-12B2-6632-3346-AE6E8ACF2136}"/>
          </ac:spMkLst>
        </pc:spChg>
        <pc:spChg chg="add mod">
          <ac:chgData name="Beatriz Martín Rodríguez" userId="94c6059a-f8fe-4c48-8f28-787d1bf45706" providerId="ADAL" clId="{695DB693-E078-4794-9475-6B6809841FFD}" dt="2024-02-08T12:12:41.366" v="39" actId="20577"/>
          <ac:spMkLst>
            <pc:docMk/>
            <pc:sldMk cId="290937441" sldId="744"/>
            <ac:spMk id="4" creationId="{4C934295-5F4E-D37B-B6CC-D3BA7CA7DABC}"/>
          </ac:spMkLst>
        </pc:spChg>
      </pc:sldChg>
      <pc:sldChg chg="modSp add mod">
        <pc:chgData name="Beatriz Martín Rodríguez" userId="94c6059a-f8fe-4c48-8f28-787d1bf45706" providerId="ADAL" clId="{695DB693-E078-4794-9475-6B6809841FFD}" dt="2024-02-08T12:13:23.075" v="41"/>
        <pc:sldMkLst>
          <pc:docMk/>
          <pc:sldMk cId="2220662522" sldId="745"/>
        </pc:sldMkLst>
        <pc:spChg chg="mod">
          <ac:chgData name="Beatriz Martín Rodríguez" userId="94c6059a-f8fe-4c48-8f28-787d1bf45706" providerId="ADAL" clId="{695DB693-E078-4794-9475-6B6809841FFD}" dt="2024-02-08T12:13:23.075" v="41"/>
          <ac:spMkLst>
            <pc:docMk/>
            <pc:sldMk cId="2220662522" sldId="745"/>
            <ac:spMk id="4" creationId="{4C934295-5F4E-D37B-B6CC-D3BA7CA7DABC}"/>
          </ac:spMkLst>
        </pc:spChg>
      </pc:sldChg>
      <pc:sldChg chg="del">
        <pc:chgData name="Beatriz Martín Rodríguez" userId="94c6059a-f8fe-4c48-8f28-787d1bf45706" providerId="ADAL" clId="{695DB693-E078-4794-9475-6B6809841FFD}" dt="2024-02-08T11:57:52.620" v="4" actId="47"/>
        <pc:sldMkLst>
          <pc:docMk/>
          <pc:sldMk cId="3030937001" sldId="753"/>
        </pc:sldMkLst>
      </pc:sldChg>
      <pc:sldChg chg="del">
        <pc:chgData name="Beatriz Martín Rodríguez" userId="94c6059a-f8fe-4c48-8f28-787d1bf45706" providerId="ADAL" clId="{695DB693-E078-4794-9475-6B6809841FFD}" dt="2024-02-08T11:57:53.738" v="5" actId="47"/>
        <pc:sldMkLst>
          <pc:docMk/>
          <pc:sldMk cId="936556031" sldId="755"/>
        </pc:sldMkLst>
      </pc:sldChg>
      <pc:sldChg chg="del">
        <pc:chgData name="Beatriz Martín Rodríguez" userId="94c6059a-f8fe-4c48-8f28-787d1bf45706" providerId="ADAL" clId="{695DB693-E078-4794-9475-6B6809841FFD}" dt="2024-02-08T11:57:48.730" v="1" actId="47"/>
        <pc:sldMkLst>
          <pc:docMk/>
          <pc:sldMk cId="3149589711" sldId="756"/>
        </pc:sldMkLst>
      </pc:sldChg>
      <pc:sldChg chg="del">
        <pc:chgData name="Beatriz Martín Rodríguez" userId="94c6059a-f8fe-4c48-8f28-787d1bf45706" providerId="ADAL" clId="{695DB693-E078-4794-9475-6B6809841FFD}" dt="2024-02-08T11:57:51.669" v="3" actId="47"/>
        <pc:sldMkLst>
          <pc:docMk/>
          <pc:sldMk cId="2139837636" sldId="757"/>
        </pc:sldMkLst>
      </pc:sldChg>
      <pc:sldMasterChg chg="delSldLayout">
        <pc:chgData name="Beatriz Martín Rodríguez" userId="94c6059a-f8fe-4c48-8f28-787d1bf45706" providerId="ADAL" clId="{695DB693-E078-4794-9475-6B6809841FFD}" dt="2024-02-08T11:57:54.531" v="6" actId="47"/>
        <pc:sldMasterMkLst>
          <pc:docMk/>
          <pc:sldMasterMk cId="1494223333" sldId="2147483718"/>
        </pc:sldMasterMkLst>
        <pc:sldLayoutChg chg="del">
          <pc:chgData name="Beatriz Martín Rodríguez" userId="94c6059a-f8fe-4c48-8f28-787d1bf45706" providerId="ADAL" clId="{695DB693-E078-4794-9475-6B6809841FFD}" dt="2024-02-08T11:57:47.871" v="0" actId="47"/>
          <pc:sldLayoutMkLst>
            <pc:docMk/>
            <pc:sldMasterMk cId="1494223333" sldId="2147483718"/>
            <pc:sldLayoutMk cId="529916566" sldId="2147483732"/>
          </pc:sldLayoutMkLst>
        </pc:sldLayoutChg>
        <pc:sldLayoutChg chg="del">
          <pc:chgData name="Beatriz Martín Rodríguez" userId="94c6059a-f8fe-4c48-8f28-787d1bf45706" providerId="ADAL" clId="{695DB693-E078-4794-9475-6B6809841FFD}" dt="2024-02-08T11:57:54.531" v="6" actId="47"/>
          <pc:sldLayoutMkLst>
            <pc:docMk/>
            <pc:sldMasterMk cId="1494223333" sldId="2147483718"/>
            <pc:sldLayoutMk cId="1114164238" sldId="214748373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A49D3-ABDB-4B7F-9B85-A3C4D499B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6F3761-D387-48C8-B45E-DC0FCF044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4CF9AE-C85E-4B95-91DD-17DE128C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10879D-1F45-4F96-9DE2-1E14D28C2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670BE-CE3B-48DB-BAF5-196085B7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73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8EAC7-7037-41E2-AAC8-C267FFC6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861858-1FC3-4FEE-ABAA-0747E9312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1545E-C853-421C-B72D-B5C910D4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4B17C3-A771-45D4-99DB-C87C1F0B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C71C96-947B-4F61-9506-1B0F5FA3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19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D2FDFC-4DD3-4A38-A525-A5A42AED4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DC5A0-1476-467A-A51E-4AA00BABD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433C75-BBEB-4009-8DAD-B334CF63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0A3E20-5FF6-4A8E-8BA4-FD242E4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CB248-2186-4AAA-844C-006771EA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4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solidFill>
                  <a:srgbClr val="FF0000"/>
                </a:solidFill>
                <a:latin typeface="Titillium Web" panose="00000500000000000000" pitchFamily="2" charset="0"/>
                <a:ea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53169-F0C5-4C21-8978-66C589B7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71287-489C-40CA-9511-DD4E6F13B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4BABE7-66FB-432E-9E53-D4936851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3248BE-E076-4042-862D-E8F63C27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AAF40-9E4E-4C2E-BDAC-A3A89B92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AED9F-480C-4445-91CA-F71887FC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86764-3ACC-4B54-892F-A71D2FB9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FDE5F-4D58-43CC-B4DB-B8FEF71A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0AAEF5-B0C2-4462-A0B1-CA86E8A0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F3F5AC-AB2B-48B6-A1A2-4C58703E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25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27DC1-4C0F-407D-B99E-4B0E170A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045CF8-3DC5-472B-9F26-0462F543A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7AC63E-2E89-4E56-AB1B-7889B7FF2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EB8ACA-C1DC-406F-BB05-16D11A52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50068D-34E7-42D8-BCB6-68CC5A60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FAAB41-6632-437A-B020-C7B3213D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C7B89-4DAE-477B-AC06-58955F0C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A1EE36-7B62-4287-BB5D-B1D52347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934E91-5C1E-427C-A6AE-377A73280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F1ADDF-130F-417E-8798-6C3F82DA0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A42772-B1E8-4DFA-BF05-83EAA7E3C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9F18ED-026F-49E2-86EB-756C547B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5F2D8C-5221-4C87-B7AF-71B465C0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55D41C-C8A7-4545-803B-98CFE226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37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A7E7C-1343-4A2E-83FF-EBF71CE3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AFCD6C-8E3F-4255-B385-F59B0587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BCDC13-0BF9-4BE1-ADC4-54F68F8F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931196-68FB-455C-A346-CE870C50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78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B90372-3304-482E-AAC3-F2891504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1A90C8-75EF-4D56-B480-B976BEB3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25C3C2-BA1E-40C2-ACFF-E3740431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6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FF117-5BD1-45AC-8517-4610762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B93A2B-D068-4A53-B52A-AB0DA279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354CBB-A19F-4345-9883-E64086EB8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226CB3-046F-47C7-B7ED-BC5F0A4C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46986A-2D9B-47F6-82F3-334A2864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CC152C-2801-48EA-B09A-0CC4D89A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3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5A327-ED76-4B15-B54E-087CBA3C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2AF171-E6A1-447E-AC57-37580FC84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9C6FF9-4C88-405E-A861-AC9D8D0FE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B910DF-3507-44B5-BE36-59C0D6EF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F0D2FC-2E6D-4944-80F1-DAA202B1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9C87F-5EE0-4E33-BB81-DE612C6C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37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52C357-8710-4863-9673-5141621E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3EED92-57BB-4DF5-9D93-B6EC5B51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A3445-E501-4A7B-9CC7-011FADFD8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CDB0-2D0C-436C-BA56-21A9DF7282C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C450BB-5785-433C-AA59-169EEF9EB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77A84C-7F95-40DB-84D0-E3A45EC97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CCEF-C937-4481-9112-B9CA5322628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3558E-4BE9-478D-82EE-0425EE31F0A2}"/>
              </a:ext>
            </a:extLst>
          </p:cNvPr>
          <p:cNvSpPr txBox="1"/>
          <p:nvPr userDrawn="1"/>
        </p:nvSpPr>
        <p:spPr>
          <a:xfrm>
            <a:off x="11035187" y="599192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E1252B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‹Nº›</a:t>
            </a:fld>
            <a:endParaRPr lang="en-MY" sz="1200" b="1" i="0">
              <a:solidFill>
                <a:srgbClr val="E1252B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966EA7C-9948-4C5C-A892-A711B28F35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0076" y="469082"/>
            <a:ext cx="842481" cy="4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2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690" r:id="rId12"/>
    <p:sldLayoutId id="2147483713" r:id="rId13"/>
    <p:sldLayoutId id="214748371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8F9C6-9354-EB1E-E7EE-65C3E79C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30" y="1038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C00000"/>
                </a:solidFill>
                <a:latin typeface="Titillium Web SemiBold" panose="00000700000000000000" pitchFamily="2" charset="0"/>
              </a:rPr>
              <a:t>PLANES DE SOSTENIBILIDAD TURÍSTICA EN DESTINO</a:t>
            </a:r>
          </a:p>
        </p:txBody>
      </p:sp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ED0EE47-7A84-EF6F-F28C-A8070A782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2" t="18550" r="29733" b="3997"/>
          <a:stretch/>
        </p:blipFill>
        <p:spPr>
          <a:xfrm>
            <a:off x="587829" y="1295739"/>
            <a:ext cx="5175641" cy="4644138"/>
          </a:xfrm>
          <a:prstGeom prst="rect">
            <a:avLst/>
          </a:prstGeom>
        </p:spPr>
      </p:pic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62BD3101-D0A7-7C09-9281-697CD69A97F2}"/>
              </a:ext>
            </a:extLst>
          </p:cNvPr>
          <p:cNvSpPr txBox="1">
            <a:spLocks/>
          </p:cNvSpPr>
          <p:nvPr/>
        </p:nvSpPr>
        <p:spPr>
          <a:xfrm>
            <a:off x="6428531" y="1295739"/>
            <a:ext cx="5175640" cy="31288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800" dirty="0"/>
              <a:t>El </a:t>
            </a:r>
            <a:r>
              <a:rPr lang="es-ES" sz="1800" b="1" dirty="0"/>
              <a:t>Programa Planes de Sostenibilidad Turística en Destino </a:t>
            </a:r>
            <a:r>
              <a:rPr lang="es-ES" sz="1800" dirty="0"/>
              <a:t>es el instrumento principal de intervención de la Administración turística española, con el objetivo de impulsar la transformación de los destinos turísticos españoles hacia la sostenibilidad.</a:t>
            </a:r>
          </a:p>
          <a:p>
            <a:pPr marL="0" indent="0" algn="just">
              <a:buNone/>
            </a:pPr>
            <a:r>
              <a:rPr lang="es-ES" sz="1800" dirty="0"/>
              <a:t>Financiado con el </a:t>
            </a:r>
            <a:r>
              <a:rPr lang="es-ES" sz="1800" b="1" dirty="0"/>
              <a:t>Plan de Recuperación, Transformación y resiliencia (PRTR</a:t>
            </a:r>
            <a:r>
              <a:rPr lang="es-ES" sz="1800" dirty="0"/>
              <a:t>), basado en la Agenda 2030 y los ODS, que su quinta política “Modernización y digitalización del tejido industrial y de la Pyme, recuperación del turismo e impulso en una España Nación Emprendedora” se materializa, a través del Componente 14: Plan de Modernización y Competitividad del Sector Turístico. Este componente comprende 4 ejes, y es en el primero, donde se sitúa la Estrategia de Sostenibilidad y los PSTD.</a:t>
            </a:r>
          </a:p>
          <a:p>
            <a:pPr marL="0" indent="0" algn="just">
              <a:buNone/>
            </a:pPr>
            <a:r>
              <a:rPr lang="es-ES" sz="1800" dirty="0"/>
              <a:t>Los </a:t>
            </a:r>
            <a:r>
              <a:rPr lang="es-ES" sz="1800" b="1" dirty="0"/>
              <a:t>PSTD</a:t>
            </a:r>
            <a:r>
              <a:rPr lang="es-ES" sz="1800" dirty="0"/>
              <a:t> tienen dos </a:t>
            </a:r>
            <a:r>
              <a:rPr lang="es-ES" sz="1800" b="1" dirty="0"/>
              <a:t>convocatorias</a:t>
            </a:r>
            <a:r>
              <a:rPr lang="es-ES" sz="1800" dirty="0"/>
              <a:t> una </a:t>
            </a:r>
            <a:r>
              <a:rPr lang="es-ES" sz="1800" b="1" dirty="0"/>
              <a:t>ordinaria</a:t>
            </a:r>
            <a:r>
              <a:rPr lang="es-ES" sz="1800" dirty="0"/>
              <a:t> y otra </a:t>
            </a:r>
            <a:r>
              <a:rPr lang="es-ES" sz="1800" b="1" dirty="0"/>
              <a:t>extraordinaria</a:t>
            </a:r>
            <a:r>
              <a:rPr lang="es-ES" sz="1800" dirty="0"/>
              <a:t> financiada por los Fondos Next </a:t>
            </a:r>
            <a:r>
              <a:rPr lang="es-ES" sz="1800" dirty="0" err="1"/>
              <a:t>Generation</a:t>
            </a:r>
            <a:r>
              <a:rPr lang="es-ES" sz="1800" dirty="0"/>
              <a:t>.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374011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1DC9D-12B2-6632-3346-AE6E8ACF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546" y="318943"/>
            <a:ext cx="10515600" cy="1325563"/>
          </a:xfrm>
        </p:spPr>
        <p:txBody>
          <a:bodyPr/>
          <a:lstStyle/>
          <a:p>
            <a:r>
              <a:rPr lang="es-ES" sz="3200" dirty="0">
                <a:solidFill>
                  <a:srgbClr val="C00000"/>
                </a:solidFill>
                <a:latin typeface="Titillium Web SemiBold" panose="00000700000000000000" pitchFamily="2" charset="0"/>
              </a:rPr>
              <a:t>PSTD Pla de Mallorca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934295-5F4E-D37B-B6CC-D3BA7CA7DABC}"/>
              </a:ext>
            </a:extLst>
          </p:cNvPr>
          <p:cNvSpPr txBox="1"/>
          <p:nvPr/>
        </p:nvSpPr>
        <p:spPr>
          <a:xfrm>
            <a:off x="424873" y="1426224"/>
            <a:ext cx="10515600" cy="4797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Ministerio de Industria, Comercio y Turismo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publicó la convocatoria extraordinaria de 2021 de “</a:t>
            </a: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Planes de Sostenibilidad Turística en Destinaciones para entidades locales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El Programa de esta ayuda es el instrumento principal de intervención de la Administración turística española, a fin de impulsar la transformación de los destinos turísticos españoles hacia la sostenibilidad. La convocatoria está gestionada por la Secretaría de Estado de Turismo del Ministerio de Industria, Comercio y Turismo. El Plan está financiado con el Plan de Recuperación, Transformación y Resiliencia (PRTR) a cargo de los fondos Next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Sostenibilidad Turística en Destino (PSTD) de la Mancomunidad del Pla de Mallorca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 seleccionado en la </a:t>
            </a: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Convocatoria Extraordinaria 2021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financiado por los Fondos Next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UE, siendo publicada su resolución en diciembre de ese mismo año. El PSTD del Pla de Mallorca tiene un presupuesto total de 2.994,037 € (IVA incluido) y 25 actuaciones, incluida esta actuación, objeto de esta contratación.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endParaRPr lang="es-E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1DC9D-12B2-6632-3346-AE6E8ACF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546" y="318943"/>
            <a:ext cx="10515600" cy="1325563"/>
          </a:xfrm>
        </p:spPr>
        <p:txBody>
          <a:bodyPr/>
          <a:lstStyle/>
          <a:p>
            <a:r>
              <a:rPr lang="es-ES" sz="3200" dirty="0">
                <a:solidFill>
                  <a:srgbClr val="C00000"/>
                </a:solidFill>
                <a:latin typeface="Titillium Web SemiBold" panose="00000700000000000000" pitchFamily="2" charset="0"/>
              </a:rPr>
              <a:t>PSTD Pla de Mallorca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934295-5F4E-D37B-B6CC-D3BA7CA7DABC}"/>
              </a:ext>
            </a:extLst>
          </p:cNvPr>
          <p:cNvSpPr txBox="1"/>
          <p:nvPr/>
        </p:nvSpPr>
        <p:spPr>
          <a:xfrm>
            <a:off x="424873" y="1426224"/>
            <a:ext cx="10515600" cy="2732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Plan de Sostenibilidad Turística en Destino (PSTD) comprende los 14 municipios que forman la mancomunidad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tiene como objetivo principal, convertir al Pla de Mallorca en un destino sostenible en el que el turismo contribuya al desarrollo rural equilibrado, ofrezca nuevas oportunidades laborales y mejore la calidad de vida local. Es por ello, qué desde el PSTD, se pretende seguir conservando al Pla tal y como es, auténtico, tradicional, fomentando un tipo de turismo que muestre el destino de una manera natural y sostenible, sin que pierda un ápice de su originalidad.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endParaRPr lang="es-E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6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06686-6A8B-4ED5-DBA5-E29227C2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73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2800" dirty="0">
                <a:solidFill>
                  <a:schemeClr val="accent1"/>
                </a:solidFill>
                <a:latin typeface="Berlin Sans FB Demi" panose="020E0802020502020306" pitchFamily="34" charset="0"/>
                <a:ea typeface="+mn-ea"/>
                <a:cs typeface="+mn-cs"/>
              </a:rPr>
              <a:t>PLAN DE SOSTENIBILIDAD TURÍSTICA PLA DE MALLORCA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7618372-7CB8-307D-9551-5BBC643A7B46}"/>
              </a:ext>
            </a:extLst>
          </p:cNvPr>
          <p:cNvGraphicFramePr>
            <a:graphicFrameLocks noGrp="1"/>
          </p:cNvGraphicFramePr>
          <p:nvPr/>
        </p:nvGraphicFramePr>
        <p:xfrm>
          <a:off x="946331" y="1533296"/>
          <a:ext cx="10865394" cy="463078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522324">
                  <a:extLst>
                    <a:ext uri="{9D8B030D-6E8A-4147-A177-3AD203B41FA5}">
                      <a16:colId xmlns:a16="http://schemas.microsoft.com/office/drawing/2014/main" val="1236844227"/>
                    </a:ext>
                  </a:extLst>
                </a:gridCol>
                <a:gridCol w="3115608">
                  <a:extLst>
                    <a:ext uri="{9D8B030D-6E8A-4147-A177-3AD203B41FA5}">
                      <a16:colId xmlns:a16="http://schemas.microsoft.com/office/drawing/2014/main" val="3211917762"/>
                    </a:ext>
                  </a:extLst>
                </a:gridCol>
                <a:gridCol w="3054383">
                  <a:extLst>
                    <a:ext uri="{9D8B030D-6E8A-4147-A177-3AD203B41FA5}">
                      <a16:colId xmlns:a16="http://schemas.microsoft.com/office/drawing/2014/main" val="14250251"/>
                    </a:ext>
                  </a:extLst>
                </a:gridCol>
                <a:gridCol w="2173079">
                  <a:extLst>
                    <a:ext uri="{9D8B030D-6E8A-4147-A177-3AD203B41FA5}">
                      <a16:colId xmlns:a16="http://schemas.microsoft.com/office/drawing/2014/main" val="6985924"/>
                    </a:ext>
                  </a:extLst>
                </a:gridCol>
              </a:tblGrid>
              <a:tr h="785360">
                <a:tc gridSpan="4">
                  <a:txBody>
                    <a:bodyPr/>
                    <a:lstStyle/>
                    <a:p>
                      <a:pPr algn="ctr"/>
                      <a:r>
                        <a:rPr lang="es-ES" sz="2800" b="1" kern="1200" dirty="0">
                          <a:solidFill>
                            <a:schemeClr val="bg1"/>
                          </a:solidFill>
                        </a:rPr>
                        <a:t>CARACTERÍSTICAS DEL PSTD</a:t>
                      </a:r>
                      <a:endParaRPr lang="es-ES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810968"/>
                  </a:ext>
                </a:extLst>
              </a:tr>
              <a:tr h="60330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Duración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Hasta abril 2025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Antes del 31/12/24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50% ejecutado (2.245,527,75€)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Fi del proyecto: abril 2025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Convocatoria extraordinaria</a:t>
                      </a:r>
                      <a:endParaRPr lang="es-ES" sz="20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Actuaciones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82768"/>
                  </a:ext>
                </a:extLst>
              </a:tr>
              <a:tr h="60330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Presupuesto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/>
                        <a:t>2,994,037 €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Licitaciones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558027"/>
                  </a:ext>
                </a:extLst>
              </a:tr>
              <a:tr h="535178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Liderazgo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/>
                        <a:t>Mancomunitat del Pla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946617"/>
                  </a:ext>
                </a:extLst>
              </a:tr>
              <a:tr h="72574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Ente gestor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Daleph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Convenios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591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73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27BB7671-0FF8-2A00-C906-7C43364A1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t="10625" r="16511" b="1770"/>
          <a:stretch/>
        </p:blipFill>
        <p:spPr>
          <a:xfrm>
            <a:off x="235302" y="0"/>
            <a:ext cx="676356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5C5133-9922-BD7C-00CA-5A07D214C314}"/>
              </a:ext>
            </a:extLst>
          </p:cNvPr>
          <p:cNvSpPr txBox="1"/>
          <p:nvPr/>
        </p:nvSpPr>
        <p:spPr>
          <a:xfrm>
            <a:off x="5870488" y="672534"/>
            <a:ext cx="72237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OBJETIVO DEL PLAN DE </a:t>
            </a:r>
          </a:p>
          <a:p>
            <a:pPr algn="ctr"/>
            <a:r>
              <a:rPr lang="es-ES" sz="28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SOSTENIBILIDAD TURÍSTICA</a:t>
            </a:r>
          </a:p>
          <a:p>
            <a:endParaRPr lang="es-ES" sz="2800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A138DB-5326-A8B4-6BAD-7DFEF51A98F7}"/>
              </a:ext>
            </a:extLst>
          </p:cNvPr>
          <p:cNvSpPr txBox="1"/>
          <p:nvPr/>
        </p:nvSpPr>
        <p:spPr>
          <a:xfrm>
            <a:off x="7214171" y="1787704"/>
            <a:ext cx="4536395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0" i="0" u="none" strike="noStrike" baseline="0" dirty="0"/>
              <a:t>EL OBJETIVO PRINCIPAL DEL PSTD ES DESARROLLAR UN </a:t>
            </a:r>
            <a:r>
              <a:rPr lang="es-ES" sz="2000" b="1" i="0" u="none" strike="noStrike" baseline="0" dirty="0"/>
              <a:t>MODELO TURÍSTICO BASADO EN LA SOSTENIBILIDAD MEDIOAMBIENTAL, SOCIOECONÓMICA Y CULTURAL </a:t>
            </a:r>
            <a:r>
              <a:rPr lang="es-ES" sz="2000" b="0" i="0" u="none" strike="noStrike" baseline="0" dirty="0"/>
              <a:t>PARA EL PLA DE MALLORCA QUE EXTIENDA LOS BENEFICIOS DEL TURISMO AL TERRITORIO, TENIENDO SIEMPRE EN CUENTA LA </a:t>
            </a:r>
            <a:r>
              <a:rPr lang="es-ES" sz="2000" b="1" i="0" u="none" strike="noStrike" baseline="0" dirty="0"/>
              <a:t>CALIDAD DE VIDA Y EL BIENESTAR DE LA POBLACIÓN</a:t>
            </a:r>
            <a:r>
              <a:rPr lang="es-ES" sz="2000" b="0" i="0" u="none" strike="noStrike" baseline="0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32666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071e015dfef4bd88eeb8bc9923aa9d9 xmlns="850444b4-0bb2-473c-936e-f5d98bc30d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MANCOMUNITAT PLA DE MALLORCA</TermName>
          <TermId xmlns="http://schemas.microsoft.com/office/infopath/2007/PartnerControls">1573f415-05c1-4fb9-a9dc-d8f771a63683</TermId>
        </TermInfo>
      </Terms>
    </m071e015dfef4bd88eeb8bc9923aa9d9>
    <DepartamentoCliente xmlns="850444b4-0bb2-473c-936e-f5d98bc30d73" xsi:nil="true"/>
    <j0df8fc7983f45b1823a6803b21898b9 xmlns="850444b4-0bb2-473c-936e-f5d98bc30d73">
      <Terms xmlns="http://schemas.microsoft.com/office/infopath/2007/PartnerControls"/>
    </j0df8fc7983f45b1823a6803b21898b9>
    <d3139dbb85cc46ca81c6a55b1aa689e9 xmlns="850444b4-0bb2-473c-936e-f5d98bc30d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Financiación Europea</TermName>
          <TermId xmlns="http://schemas.microsoft.com/office/infopath/2007/PartnerControls">934bcaba-e189-4b50-bb4a-194998176a70</TermId>
        </TermInfo>
      </Terms>
    </d3139dbb85cc46ca81c6a55b1aa689e9>
    <c84721acb1f848e48152358b3e3718f5 xmlns="850444b4-0bb2-473c-936e-f5d98bc30d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Jaume Amill</TermName>
          <TermId xmlns="http://schemas.microsoft.com/office/infopath/2007/PartnerControls">6e80bf30-21b1-4bdb-90c4-16d01ffd8f5a</TermId>
        </TermInfo>
      </Terms>
    </c84721acb1f848e48152358b3e3718f5>
    <m4ed1fbd444049dc85dff6d105ef0e2e xmlns="850444b4-0bb2-473c-936e-f5d98bc30d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Marc Bassols Rodriguez</TermName>
          <TermId xmlns="http://schemas.microsoft.com/office/infopath/2007/PartnerControls">cd5e7170-db7d-4015-8428-ec5b6773d9a6</TermId>
        </TermInfo>
      </Terms>
    </m4ed1fbd444049dc85dff6d105ef0e2e>
    <k56c564d4ae74e3a81a370abe49ea4f7 xmlns="850444b4-0bb2-473c-936e-f5d98bc30d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Financiación Europea</TermName>
          <TermId xmlns="http://schemas.microsoft.com/office/infopath/2007/PartnerControls">934bcaba-e189-4b50-bb4a-194998176a70</TermId>
        </TermInfo>
      </Terms>
    </k56c564d4ae74e3a81a370abe49ea4f7>
    <TaxCatchAll xmlns="c759d1d9-578c-44f2-a70a-4a8893bfddc6">
      <Value>389</Value>
      <Value>14</Value>
      <Value>12</Value>
      <Value>657</Value>
      <Value>111</Value>
      <Value>245</Value>
      <Value>124</Value>
    </TaxCatchAll>
    <FechaFin xmlns="850444b4-0bb2-473c-936e-f5d98bc30d73" xsi:nil="true"/>
    <FechaInicio xmlns="850444b4-0bb2-473c-936e-f5d98bc30d73">2022-09-01T07:00:00+00:00</FechaInicio>
    <lf28edb5964d495c85fed2b50b74ea94 xmlns="850444b4-0bb2-473c-936e-f5d98bc30d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Abierto</TermName>
          <TermId xmlns="http://schemas.microsoft.com/office/infopath/2007/PartnerControls">f38fe172-7ed7-4a64-add4-43f84492cf5d</TermId>
        </TermInfo>
      </Terms>
    </lf28edb5964d495c85fed2b50b74ea94>
    <hbebd3e7287f49e89beee1455fceca8e xmlns="850444b4-0bb2-473c-936e-f5d98bc30d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c326a324-450f-4405-b923-a09fbccc3063</TermId>
        </TermInfo>
      </Terms>
    </hbebd3e7287f49e89beee1455fceca8e>
    <Importe xmlns="850444b4-0bb2-473c-936e-f5d98bc30d73">270000</Importe>
    <lcf76f155ced4ddcb4097134ff3c332f xmlns="43c477b9-5c89-496d-9e17-bcb32523790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35AC7E409F045B17C0937FF5CD348" ma:contentTypeVersion="19" ma:contentTypeDescription="Crea un document nou" ma:contentTypeScope="" ma:versionID="2a675c6403d705a86c5c4d6d2acc1728">
  <xsd:schema xmlns:xsd="http://www.w3.org/2001/XMLSchema" xmlns:xs="http://www.w3.org/2001/XMLSchema" xmlns:p="http://schemas.microsoft.com/office/2006/metadata/properties" xmlns:ns2="850444b4-0bb2-473c-936e-f5d98bc30d73" xmlns:ns3="c759d1d9-578c-44f2-a70a-4a8893bfddc6" xmlns:ns4="43c477b9-5c89-496d-9e17-bcb325237904" targetNamespace="http://schemas.microsoft.com/office/2006/metadata/properties" ma:root="true" ma:fieldsID="993f8ed5035a32d760158bcf660eee6b" ns2:_="" ns3:_="" ns4:_="">
    <xsd:import namespace="850444b4-0bb2-473c-936e-f5d98bc30d73"/>
    <xsd:import namespace="c759d1d9-578c-44f2-a70a-4a8893bfddc6"/>
    <xsd:import namespace="43c477b9-5c89-496d-9e17-bcb325237904"/>
    <xsd:element name="properties">
      <xsd:complexType>
        <xsd:sequence>
          <xsd:element name="documentManagement">
            <xsd:complexType>
              <xsd:all>
                <xsd:element ref="ns2:m4ed1fbd444049dc85dff6d105ef0e2e" minOccurs="0"/>
                <xsd:element ref="ns3:TaxCatchAll" minOccurs="0"/>
                <xsd:element ref="ns3:TaxCatchAllLabel" minOccurs="0"/>
                <xsd:element ref="ns2:k56c564d4ae74e3a81a370abe49ea4f7" minOccurs="0"/>
                <xsd:element ref="ns2:FechaInicio"/>
                <xsd:element ref="ns2:m071e015dfef4bd88eeb8bc9923aa9d9" minOccurs="0"/>
                <xsd:element ref="ns2:lf28edb5964d495c85fed2b50b74ea94" minOccurs="0"/>
                <xsd:element ref="ns2:j0df8fc7983f45b1823a6803b21898b9" minOccurs="0"/>
                <xsd:element ref="ns2:FechaFin" minOccurs="0"/>
                <xsd:element ref="ns2:DepartamentoCliente" minOccurs="0"/>
                <xsd:element ref="ns2:d3139dbb85cc46ca81c6a55b1aa689e9" minOccurs="0"/>
                <xsd:element ref="ns2:hbebd3e7287f49e89beee1455fceca8e" minOccurs="0"/>
                <xsd:element ref="ns2:Importe"/>
                <xsd:element ref="ns2:c84721acb1f848e48152358b3e3718f5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444b4-0bb2-473c-936e-f5d98bc30d73" elementFormDefault="qualified">
    <xsd:import namespace="http://schemas.microsoft.com/office/2006/documentManagement/types"/>
    <xsd:import namespace="http://schemas.microsoft.com/office/infopath/2007/PartnerControls"/>
    <xsd:element name="m4ed1fbd444049dc85dff6d105ef0e2e" ma:index="8" ma:taxonomy="true" ma:internalName="m4ed1fbd444049dc85dff6d105ef0e2e" ma:taxonomyFieldName="ResponsableTecnico" ma:displayName="Responsable Técnico" ma:default="" ma:fieldId="{64ed1fbd-4440-49dc-85df-f6d105ef0e2e}" ma:sspId="8b362e1e-219b-40a5-abf2-8af578a60b3e" ma:termSetId="3bf95a67-b0c2-429d-88f0-7c4f08ff05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56c564d4ae74e3a81a370abe49ea4f7" ma:index="12" ma:taxonomy="true" ma:internalName="k56c564d4ae74e3a81a370abe49ea4f7" ma:taxonomyFieldName="UnidadNegocio" ma:displayName="Unidad de Negocio" ma:default="" ma:fieldId="{456c564d-4ae7-4e3a-81a3-70abe49ea4f7}" ma:sspId="8b362e1e-219b-40a5-abf2-8af578a60b3e" ma:termSetId="e67c98c8-dce2-4193-a74c-861dd0b0b8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chaInicio" ma:index="14" ma:displayName="Fecha Inicio" ma:format="DateOnly" ma:internalName="FechaInicio">
      <xsd:simpleType>
        <xsd:restriction base="dms:DateTime"/>
      </xsd:simpleType>
    </xsd:element>
    <xsd:element name="m071e015dfef4bd88eeb8bc9923aa9d9" ma:index="15" ma:taxonomy="true" ma:internalName="m071e015dfef4bd88eeb8bc9923aa9d9" ma:taxonomyFieldName="ClienteMetadato" ma:displayName="Cliente" ma:default="" ma:fieldId="{6071e015-dfef-4bd8-8eeb-8bc9923aa9d9}" ma:sspId="8b362e1e-219b-40a5-abf2-8af578a60b3e" ma:termSetId="0e953b5f-4746-45c0-952c-18b9bb92db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28edb5964d495c85fed2b50b74ea94" ma:index="17" nillable="true" ma:taxonomy="true" ma:internalName="lf28edb5964d495c85fed2b50b74ea94" ma:taxonomyFieldName="EstadoProyecto" ma:displayName="Estado Proyecto" ma:default="" ma:fieldId="{5f28edb5-964d-495c-85fe-d2b50b74ea94}" ma:sspId="8b362e1e-219b-40a5-abf2-8af578a60b3e" ma:termSetId="7060e6b8-7d0d-44be-8371-0e6e1074a5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df8fc7983f45b1823a6803b21898b9" ma:index="19" nillable="true" ma:taxonomy="true" ma:internalName="j0df8fc7983f45b1823a6803b21898b9" ma:taxonomyFieldName="Caracteristica" ma:displayName="Caracteristica" ma:default="" ma:fieldId="{30df8fc7-983f-45b1-823a-6803b21898b9}" ma:taxonomyMulti="true" ma:sspId="8b362e1e-219b-40a5-abf2-8af578a60b3e" ma:termSetId="26e38886-e4ef-40d3-9af0-05f10faa990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echaFin" ma:index="21" nillable="true" ma:displayName="Fecha Fin" ma:format="DateOnly" ma:internalName="FechaFin">
      <xsd:simpleType>
        <xsd:restriction base="dms:DateTime"/>
      </xsd:simpleType>
    </xsd:element>
    <xsd:element name="DepartamentoCliente" ma:index="22" nillable="true" ma:displayName="Departamento Cliente" ma:internalName="DepartamentoCliente">
      <xsd:simpleType>
        <xsd:restriction base="dms:Text">
          <xsd:maxLength value="255"/>
        </xsd:restriction>
      </xsd:simpleType>
    </xsd:element>
    <xsd:element name="d3139dbb85cc46ca81c6a55b1aa689e9" ma:index="23" ma:taxonomy="true" ma:internalName="d3139dbb85cc46ca81c6a55b1aa689e9" ma:taxonomyFieldName="LineaNegocio" ma:displayName="Línea de negocio" ma:default="" ma:fieldId="{d3139dbb-85cc-46ca-81c6-a55b1aa689e9}" ma:sspId="8b362e1e-219b-40a5-abf2-8af578a60b3e" ma:termSetId="f71983d3-e412-40d7-8c10-97561b553d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ebd3e7287f49e89beee1455fceca8e" ma:index="25" nillable="true" ma:taxonomy="true" ma:internalName="hbebd3e7287f49e89beee1455fceca8e" ma:taxonomyFieldName="AnoProyecto" ma:displayName="Año del proyecto" ma:default="" ma:fieldId="{1bebd3e7-287f-49e8-9bee-e1455fceca8e}" ma:sspId="8b362e1e-219b-40a5-abf2-8af578a60b3e" ma:termSetId="706935f7-2a8b-42e2-8410-8a91aea8c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mporte" ma:index="27" ma:displayName="Importe" ma:decimals="2" ma:LCID="3082" ma:internalName="Importe">
      <xsd:simpleType>
        <xsd:restriction base="dms:Currency"/>
      </xsd:simpleType>
    </xsd:element>
    <xsd:element name="c84721acb1f848e48152358b3e3718f5" ma:index="28" ma:taxonomy="true" ma:internalName="c84721acb1f848e48152358b3e3718f5" ma:taxonomyFieldName="Gerente" ma:displayName="Gerente" ma:default="" ma:fieldId="{c84721ac-b1f8-48e4-8152-358b3e3718f5}" ma:sspId="8b362e1e-219b-40a5-abf2-8af578a60b3e" ma:termSetId="b4ca0ee1-499b-4c8a-be91-597912c27d7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9d1d9-578c-44f2-a70a-4a8893bfddc6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02db0a7c-a769-4f4b-ae28-992db079a19e}" ma:internalName="TaxCatchAll" ma:showField="CatchAllData" ma:web="c759d1d9-578c-44f2-a70a-4a8893bfd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2db0a7c-a769-4f4b-ae28-992db079a19e}" ma:internalName="TaxCatchAllLabel" ma:readOnly="true" ma:showField="CatchAllDataLabel" ma:web="c759d1d9-578c-44f2-a70a-4a8893bfd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4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477b9-5c89-496d-9e17-bcb325237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4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b362e1e-219b-40a5-abf2-8af578a60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0F2DE3-5CCB-406A-BCF3-7733B5C101F6}">
  <ds:schemaRefs>
    <ds:schemaRef ds:uri="43c477b9-5c89-496d-9e17-bcb325237904"/>
    <ds:schemaRef ds:uri="850444b4-0bb2-473c-936e-f5d98bc30d73"/>
    <ds:schemaRef ds:uri="c759d1d9-578c-44f2-a70a-4a8893bfdd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610165-0A85-49D8-88E6-E6224ACC6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444b4-0bb2-473c-936e-f5d98bc30d73"/>
    <ds:schemaRef ds:uri="c759d1d9-578c-44f2-a70a-4a8893bfddc6"/>
    <ds:schemaRef ds:uri="43c477b9-5c89-496d-9e17-bcb325237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FFAD40-2687-45E7-80A4-B1C7BAA9D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544</Words>
  <Application>Microsoft Office PowerPoint</Application>
  <PresentationFormat>Panorámica</PresentationFormat>
  <Paragraphs>39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Berlin Sans FB Demi</vt:lpstr>
      <vt:lpstr>Calibri</vt:lpstr>
      <vt:lpstr>Calibri Light</vt:lpstr>
      <vt:lpstr>Titillium</vt:lpstr>
      <vt:lpstr>Titillium Web</vt:lpstr>
      <vt:lpstr>Titillium Web SemiBold</vt:lpstr>
      <vt:lpstr>Tema de Office</vt:lpstr>
      <vt:lpstr>PLANES DE SOSTENIBILIDAD TURÍSTICA EN DESTINO</vt:lpstr>
      <vt:lpstr>PSTD Pla de Mallorca</vt:lpstr>
      <vt:lpstr>PSTD Pla de Mallorca</vt:lpstr>
      <vt:lpstr>PLAN DE SOSTENIBILIDAD TURÍSTICA PLA DE MALLORCA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Beatriz Martín Rodríguez</cp:lastModifiedBy>
  <cp:revision>47</cp:revision>
  <cp:lastPrinted>2020-01-20T16:05:35Z</cp:lastPrinted>
  <dcterms:created xsi:type="dcterms:W3CDTF">2016-09-29T04:17:56Z</dcterms:created>
  <dcterms:modified xsi:type="dcterms:W3CDTF">2024-02-08T12:13:25Z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erente">
    <vt:lpwstr>14</vt:lpwstr>
  </property>
  <property fmtid="{D5CDD505-2E9C-101B-9397-08002B2CF9AE}" pid="3" name="Caracteristica">
    <vt:lpwstr/>
  </property>
  <property fmtid="{D5CDD505-2E9C-101B-9397-08002B2CF9AE}" pid="4" name="ClienteMetadato">
    <vt:lpwstr>657</vt:lpwstr>
  </property>
  <property fmtid="{D5CDD505-2E9C-101B-9397-08002B2CF9AE}" pid="5" name="AnoProyecto">
    <vt:lpwstr>389</vt:lpwstr>
  </property>
  <property fmtid="{D5CDD505-2E9C-101B-9397-08002B2CF9AE}" pid="6" name="EstadoLicitacion">
    <vt:lpwstr>21;#En curso|ceaa54c0-1175-4c95-980f-462fc0a32729</vt:lpwstr>
  </property>
  <property fmtid="{D5CDD505-2E9C-101B-9397-08002B2CF9AE}" pid="7" name="AnoLicitacion">
    <vt:lpwstr>1;#2020|1f392d54-be6c-4b38-b382-6a2b5368ad4c</vt:lpwstr>
  </property>
  <property fmtid="{D5CDD505-2E9C-101B-9397-08002B2CF9AE}" pid="8" name="TipologiaLicitación">
    <vt:lpwstr>5;#ABIERTA|218023b0-c212-4dc0-969d-ef6caa1da1b9</vt:lpwstr>
  </property>
  <property fmtid="{D5CDD505-2E9C-101B-9397-08002B2CF9AE}" pid="9" name="ResponsableLicitacion">
    <vt:lpwstr>8;#Encarni Muriana|5decd109-3515-4514-a6ba-72408f153be9</vt:lpwstr>
  </property>
  <property fmtid="{D5CDD505-2E9C-101B-9397-08002B2CF9AE}" pid="10" name="ContentTypeId">
    <vt:lpwstr>0x010100EBD35AC7E409F045B17C0937FF5CD348</vt:lpwstr>
  </property>
  <property fmtid="{D5CDD505-2E9C-101B-9397-08002B2CF9AE}" pid="11" name="TipologiaProyecto">
    <vt:lpwstr/>
  </property>
  <property fmtid="{D5CDD505-2E9C-101B-9397-08002B2CF9AE}" pid="12" name="hc8b8ec967a84f899a058a35e69731da">
    <vt:lpwstr/>
  </property>
  <property fmtid="{D5CDD505-2E9C-101B-9397-08002B2CF9AE}" pid="13" name="MediaServiceImageTags">
    <vt:lpwstr/>
  </property>
  <property fmtid="{D5CDD505-2E9C-101B-9397-08002B2CF9AE}" pid="14" name="_docset_NoMedatataSyncRequired">
    <vt:lpwstr>False</vt:lpwstr>
  </property>
  <property fmtid="{D5CDD505-2E9C-101B-9397-08002B2CF9AE}" pid="15" name="LineaNegocio">
    <vt:lpwstr>245</vt:lpwstr>
  </property>
  <property fmtid="{D5CDD505-2E9C-101B-9397-08002B2CF9AE}" pid="16" name="EstadoProyecto">
    <vt:lpwstr>12</vt:lpwstr>
  </property>
  <property fmtid="{D5CDD505-2E9C-101B-9397-08002B2CF9AE}" pid="17" name="UnidadNegocio">
    <vt:lpwstr>124</vt:lpwstr>
  </property>
  <property fmtid="{D5CDD505-2E9C-101B-9397-08002B2CF9AE}" pid="18" name="ResponsableTecnico">
    <vt:lpwstr>111</vt:lpwstr>
  </property>
</Properties>
</file>